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56" r:id="rId5"/>
  </p:sldIdLst>
  <p:sldSz cx="17068800" cy="96012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Drewery" initials="RD" lastIdx="1" clrIdx="0">
    <p:extLst>
      <p:ext uri="{19B8F6BF-5375-455C-9EA6-DF929625EA0E}">
        <p15:presenceInfo xmlns:p15="http://schemas.microsoft.com/office/powerpoint/2012/main" userId="26d44a68340457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C5E"/>
    <a:srgbClr val="767171"/>
    <a:srgbClr val="14542C"/>
    <a:srgbClr val="2C2E6D"/>
    <a:srgbClr val="F2F2F2"/>
    <a:srgbClr val="519AAE"/>
    <a:srgbClr val="7EAAD5"/>
    <a:srgbClr val="3EB8B0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CE5BE-CB6B-4FF6-9490-C87B99182DFD}" v="5" dt="2022-04-28T09:17:51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5036" autoAdjust="0"/>
  </p:normalViewPr>
  <p:slideViewPr>
    <p:cSldViewPr snapToGrid="0">
      <p:cViewPr>
        <p:scale>
          <a:sx n="100" d="100"/>
          <a:sy n="100" d="100"/>
        </p:scale>
        <p:origin x="-1766" y="-28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2DBA9-3D97-4725-9273-7CAA639C6BD8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8235-9593-4B26-82A4-B2633D19C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0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8235-9593-4B26-82A4-B2633D19C9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4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1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0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5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7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25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3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B7AFA982-8D0A-2610-5FC6-E6D96DE34341}"/>
              </a:ext>
            </a:extLst>
          </p:cNvPr>
          <p:cNvSpPr txBox="1"/>
          <p:nvPr/>
        </p:nvSpPr>
        <p:spPr>
          <a:xfrm>
            <a:off x="10355786" y="7418308"/>
            <a:ext cx="3961033" cy="24327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en-GB" sz="630" dirty="0">
                <a:solidFill>
                  <a:srgbClr val="767070"/>
                </a:solidFill>
                <a:latin typeface="DIN Pro Light"/>
                <a:cs typeface="DIN Pro Light"/>
              </a:rPr>
              <a:t>* Subject to payload types.</a:t>
            </a:r>
            <a:endParaRPr lang="en-GB" sz="630" dirty="0">
              <a:latin typeface="DIN Pro Light"/>
              <a:cs typeface="DIN Pro Light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630" b="0" dirty="0">
                <a:solidFill>
                  <a:srgbClr val="767070"/>
                </a:solidFill>
                <a:latin typeface="DIN Pro Light"/>
                <a:cs typeface="DIN Pro Light"/>
              </a:rPr>
              <a:t>*</a:t>
            </a:r>
            <a:r>
              <a:rPr lang="en-GB" sz="630" b="0" dirty="0">
                <a:solidFill>
                  <a:srgbClr val="767070"/>
                </a:solidFill>
                <a:latin typeface="DIN Pro Light"/>
                <a:cs typeface="DIN Pro Light"/>
              </a:rPr>
              <a:t>* Maximum</a:t>
            </a:r>
            <a:r>
              <a:rPr lang="en-GB" sz="630" dirty="0">
                <a:solidFill>
                  <a:srgbClr val="767070"/>
                </a:solidFill>
                <a:latin typeface="DIN Pro Light"/>
                <a:cs typeface="DIN Pro Light"/>
              </a:rPr>
              <a:t> pan and tilts speeds may be restricted depending on the payload types.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5DFD9175-6CB6-0C5B-FCC9-A963AA69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14167"/>
              </p:ext>
            </p:extLst>
          </p:nvPr>
        </p:nvGraphicFramePr>
        <p:xfrm>
          <a:off x="10355786" y="494730"/>
          <a:ext cx="6456303" cy="149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38">
                  <a:extLst>
                    <a:ext uri="{9D8B030D-6E8A-4147-A177-3AD203B41FA5}">
                      <a16:colId xmlns:a16="http://schemas.microsoft.com/office/drawing/2014/main" val="1946057807"/>
                    </a:ext>
                  </a:extLst>
                </a:gridCol>
                <a:gridCol w="1003733">
                  <a:extLst>
                    <a:ext uri="{9D8B030D-6E8A-4147-A177-3AD203B41FA5}">
                      <a16:colId xmlns:a16="http://schemas.microsoft.com/office/drawing/2014/main" val="1772311207"/>
                    </a:ext>
                  </a:extLst>
                </a:gridCol>
                <a:gridCol w="1003733">
                  <a:extLst>
                    <a:ext uri="{9D8B030D-6E8A-4147-A177-3AD203B41FA5}">
                      <a16:colId xmlns:a16="http://schemas.microsoft.com/office/drawing/2014/main" val="1879858947"/>
                    </a:ext>
                  </a:extLst>
                </a:gridCol>
                <a:gridCol w="1003733">
                  <a:extLst>
                    <a:ext uri="{9D8B030D-6E8A-4147-A177-3AD203B41FA5}">
                      <a16:colId xmlns:a16="http://schemas.microsoft.com/office/drawing/2014/main" val="3015226170"/>
                    </a:ext>
                  </a:extLst>
                </a:gridCol>
                <a:gridCol w="1003733">
                  <a:extLst>
                    <a:ext uri="{9D8B030D-6E8A-4147-A177-3AD203B41FA5}">
                      <a16:colId xmlns:a16="http://schemas.microsoft.com/office/drawing/2014/main" val="4072231777"/>
                    </a:ext>
                  </a:extLst>
                </a:gridCol>
                <a:gridCol w="1003733">
                  <a:extLst>
                    <a:ext uri="{9D8B030D-6E8A-4147-A177-3AD203B41FA5}">
                      <a16:colId xmlns:a16="http://schemas.microsoft.com/office/drawing/2014/main" val="322147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THERMAL SENSORS</a:t>
                      </a:r>
                      <a:endParaRPr lang="en-GB" sz="8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OPTX-EVO2-100-W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OPTX-EVO2-105-W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OPTX-EVO2-150-W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OPTX-EVO2-180-W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OPTX-EVO2-225-W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88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Focal Length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20mm to 100mm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26mm to 105mm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150mm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180mm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25mm to 225mm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45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Horizontal FOV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(W) to 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4.4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16.9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(W) to 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4.2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14.7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(W) to 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2.9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 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14.7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(W) to 2.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17.6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(W) to 2.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66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 Number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F1.1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F1.6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F1.2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F1.2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F1.5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94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Optical Zoom (Continuous)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6x,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9x,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603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Digital Zoom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20x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33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Focus</a:t>
                      </a:r>
                    </a:p>
                  </a:txBody>
                  <a:tcPr marL="0" marR="0" marT="209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Push autofocus,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autofocus,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 with automatic ROI,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manual</a:t>
                      </a:r>
                    </a:p>
                  </a:txBody>
                  <a:tcPr marL="0" marR="0" marT="209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5904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Detector Type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Uncooled 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VOx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microbolometer, ≤50mK (at 25℃, F1.0), 50Hz, 12</a:t>
                      </a:r>
                      <a:r>
                        <a:rPr lang="el-G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μ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m, 640 x 512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11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Spectral Band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7.5 to 14</a:t>
                      </a:r>
                      <a:r>
                        <a:rPr lang="el-G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μ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 (LWIR / 8 to 14</a:t>
                      </a:r>
                      <a:r>
                        <a:rPr lang="el-G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μ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m)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1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Image Processing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Correction (NUC), noise filtering, polarity control, Digital Detail Enhancement (DDE), polarity: white hot / black hot, 18x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palettes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85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Weight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12Kg / 26.4lb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26mm to 105mm</a:t>
                      </a:r>
                    </a:p>
                  </a:txBody>
                  <a:tcPr marL="46800" marR="46800" marT="21600" marB="216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150mm</a:t>
                      </a:r>
                    </a:p>
                  </a:txBody>
                  <a:tcPr marL="46800" marR="46800" marT="21600" marB="216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180mm</a:t>
                      </a:r>
                    </a:p>
                  </a:txBody>
                  <a:tcPr marL="46800" marR="46800" marT="21600" marB="216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25mm to 225mm</a:t>
                      </a:r>
                    </a:p>
                  </a:txBody>
                  <a:tcPr marL="46800" marR="46800" marT="21600" marB="21600" anchor="ctr"/>
                </a:tc>
                <a:extLst>
                  <a:ext uri="{0D108BD9-81ED-4DB2-BD59-A6C34878D82A}">
                    <a16:rowId xmlns:a16="http://schemas.microsoft.com/office/drawing/2014/main" val="3973406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Size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L572 x W258 x H226</a:t>
                      </a: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mm</a:t>
                      </a:r>
                      <a:endParaRPr lang="pl-PL" sz="55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26mm to 105mm</a:t>
                      </a:r>
                    </a:p>
                  </a:txBody>
                  <a:tcPr marL="46800" marR="46800" marT="21600" marB="216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150mm</a:t>
                      </a:r>
                    </a:p>
                  </a:txBody>
                  <a:tcPr marL="46800" marR="46800" marT="21600" marB="216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180mm</a:t>
                      </a:r>
                    </a:p>
                  </a:txBody>
                  <a:tcPr marL="46800" marR="46800" marT="21600" marB="216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25mm to 225mm</a:t>
                      </a:r>
                    </a:p>
                  </a:txBody>
                  <a:tcPr marL="46800" marR="46800" marT="21600" marB="21600" anchor="ctr"/>
                </a:tc>
                <a:extLst>
                  <a:ext uri="{0D108BD9-81ED-4DB2-BD59-A6C34878D82A}">
                    <a16:rowId xmlns:a16="http://schemas.microsoft.com/office/drawing/2014/main" val="24151876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9F613B-C97B-0C6C-0EBF-FE1BEE60C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13281"/>
              </p:ext>
            </p:extLst>
          </p:nvPr>
        </p:nvGraphicFramePr>
        <p:xfrm>
          <a:off x="10355786" y="2006157"/>
          <a:ext cx="6462303" cy="168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43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3015821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  <a:gridCol w="2003539">
                  <a:extLst>
                    <a:ext uri="{9D8B030D-6E8A-4147-A177-3AD203B41FA5}">
                      <a16:colId xmlns:a16="http://schemas.microsoft.com/office/drawing/2014/main" val="335699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HD VISIBLE SENSORS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16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Focal Length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4.3mm to 129mm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15.2mm to 500mm</a:t>
                      </a:r>
                      <a:endParaRPr lang="en-GB" sz="55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Horizontal FOV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63.7° (W) to 2.32° (T)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23.42° (W) to 0.78° (T)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 Number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F1.6 to F4.7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F3.0 to F32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9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Optical Zoom (Continuous)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30x,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Motorised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33x,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Motorised</a:t>
                      </a:r>
                      <a:endParaRPr lang="en-US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05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Digital Zoom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20x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0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Focus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Push autofocus,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autofocus,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 with automatic ROI,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manual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5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Image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1/2.8“ CMOS Exmor (2.13MP), full HD 1080p (1920 x 1080)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1/1.9” CMOS Sensor (2.38 MP), full HD 1080p (1920 x 1080)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53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Min. Sensitivity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 0.01 lux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Mono 0.0008 lux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(high sensitivity mode)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3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en-US" sz="53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0.05 lux F1.2 gain of up to 60dB / 0.005 lux F1.2 / AGC @ 42dB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3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Mono 0.002 lux F1.2 gain of up to 60dB / 0.0002 lux F1.2 / AGC @ 42dB (accumulation 25 times</a:t>
                      </a:r>
                      <a:r>
                        <a:rPr lang="en-GB" sz="53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604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Image Processing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Digital noise reduction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8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Weight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14Kg / 30.9lb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17Kg / 37.4lb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11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Size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572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x W2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8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x H231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mm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ea typeface="+mn-ea"/>
                        </a:rPr>
                        <a:t>L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800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ea typeface="+mn-ea"/>
                        </a:rPr>
                        <a:t>x W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258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ea typeface="+mn-ea"/>
                        </a:rPr>
                        <a:t>x H231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ea typeface="+mn-ea"/>
                        </a:rPr>
                        <a:t>mm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ea typeface="+mn-ea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0335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DC0FDBD-5C77-0966-6CD6-39B734A70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30327"/>
              </p:ext>
            </p:extLst>
          </p:nvPr>
        </p:nvGraphicFramePr>
        <p:xfrm>
          <a:off x="10355786" y="4468302"/>
          <a:ext cx="3237929" cy="190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539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2518390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OSIRIS PAN AND TILT UNIT (PTU)*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4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Pan Range / Velocity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360° Continuous; 0.001° - 100° per second**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Tilt Range /  Velocity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-90° to +90°; 0.001° - 100° per second**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07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Accuracy 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0.0001° / 0.0017 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mRad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85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Repeatability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0.0001° / 0.0017 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mRad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Actuation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Custom stepper motors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05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Speed Control 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Zoom dependent speed control (subject to payload)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Presets Types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Procedural, Positional</a:t>
                      </a:r>
                      <a:endParaRPr lang="fr-FR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5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Number of Presets</a:t>
                      </a:r>
                    </a:p>
                  </a:txBody>
                  <a:tcPr marL="46799" marR="46799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255</a:t>
                      </a:r>
                    </a:p>
                  </a:txBody>
                  <a:tcPr marL="46799" marR="46799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75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Protocols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Pelco D, ONVIF Profile-S (custom available on request)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Interface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RS485, ONVIF Profile-S, Serial &lt;&gt; IP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45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Positioning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Absolute positioning feedback</a:t>
                      </a:r>
                      <a:endParaRPr lang="pl-PL" sz="550" b="0" kern="1200" noProof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67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Through Shaft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No</a:t>
                      </a:r>
                      <a:endParaRPr lang="pl-PL" sz="550" b="0" kern="1200" noProof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3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PTU Weight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18kg / 39.7lb (excluding mounts and payloads, payload capacity 50kg)</a:t>
                      </a:r>
                      <a:endParaRPr lang="en-US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34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PTU Size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H450 x W225x D225mm (excluding mounts and payloads)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3004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B860EAE-784E-1A19-D542-03E139D8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7426"/>
              </p:ext>
            </p:extLst>
          </p:nvPr>
        </p:nvGraphicFramePr>
        <p:xfrm>
          <a:off x="13628137" y="4469444"/>
          <a:ext cx="3190709" cy="140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276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2449433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ELECTRICAL AND MECHANICAL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4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Video Output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RTSP, ONVIF from PTU (H.264, H.265 and MJPEG)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Ethernet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Command and control of all functions including streaming of </a:t>
                      </a:r>
                      <a:b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H.264, H.265 and MJPEG video 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8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RS485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Pelco D command and control with custom procedural extensions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11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Rapid Release Mechanism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Yes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73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Input Voltage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48VDC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1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Material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Anodised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aluminum, white powder marine grade paint finish </a:t>
                      </a:r>
                      <a:b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(other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colours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are available upon request)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49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IP Rating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IP67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25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Temperature Range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-30</a:t>
                      </a:r>
                      <a:r>
                        <a:rPr kumimoji="0" lang="en-GB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°C (-22°F) up to 65°C (149°F) (-40°C with optional heaters)</a:t>
                      </a:r>
                      <a:endParaRPr kumimoji="0" lang="pl-PL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6794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7A1151C-08D7-FC78-B847-09A5551F3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95609"/>
              </p:ext>
            </p:extLst>
          </p:nvPr>
        </p:nvGraphicFramePr>
        <p:xfrm>
          <a:off x="10355787" y="6396164"/>
          <a:ext cx="6469058" cy="98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554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4966504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161962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OPTIONALLY AVAILABLE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16436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HD Low Light Visible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16.7mm to 20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00mm (21.2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0.23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with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x2 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extender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on)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1/1.9” CMOS Sensor (2.38MP), full HD (1920 x 1080), c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0.005 lux at F1.2 / 42dB mono 0.0002 lux at  F1.2 / 42dB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HD Ultra Low Light Visible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15.2mm to 500mm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(32.39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1.0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 or 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20mm to 2400mm (24.87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0.23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with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x2 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extender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on)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2/3” CMOS Sensor (2.2MP), full HD (1920 x 1080), c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0.005 lux at F1. 4 / 50IRE, mono 0.000000001 lux at  F1.4 / 50IRE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4K Visible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4.4mm to 88.4mm (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70.2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.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  <a:b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1/2.5” CMOS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Sensor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(8.51MP)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4K/QFHD (3840 x 2160),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0.4 lux (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0.06 lux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with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slow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shutter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on)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9856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Technologies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Long range white light (up to 3.5km) or infra-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red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illuminators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(up to 2.5km), laser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illuminators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SWIR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sensors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wiper for visible cameras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0578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D98AFC-5603-3B3B-4005-BD307539A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88391"/>
              </p:ext>
            </p:extLst>
          </p:nvPr>
        </p:nvGraphicFramePr>
        <p:xfrm>
          <a:off x="10355786" y="3700448"/>
          <a:ext cx="6462303" cy="75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43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5019360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782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NexOS*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16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Core (Standard)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Core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ncludes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Push autofocus, continuous autofocus, continuous autofocus with automatic ROI, digital zoom, image contrast enhancements, de-fog, </a:t>
                      </a:r>
                      <a:b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electronic image stabilisation (2D), static overlays, remote upgrades, remote diagnostics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Performance Pack </a:t>
                      </a:r>
                      <a:b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(Cost Option)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 addition to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Core, includes: 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Electronic image stabilisation (3D), target tracking, target classification, event detection, dynamic overlays, dynamic boresight, </a:t>
                      </a:r>
                      <a:b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dynamic absolute positioning, edge recording</a:t>
                      </a:r>
                      <a:endParaRPr lang="pl-PL" sz="550" b="0" kern="1200" noProof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CA0FC5-6F30-9242-22F7-D976B97EDD79}"/>
              </a:ext>
            </a:extLst>
          </p:cNvPr>
          <p:cNvSpPr txBox="1"/>
          <p:nvPr/>
        </p:nvSpPr>
        <p:spPr>
          <a:xfrm>
            <a:off x="10269102" y="136480"/>
            <a:ext cx="654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n-GB" dirty="0"/>
              <a:t>TECHNICAL SPECIFICATION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8BF86-32AE-693D-66C7-0D02B063F520}"/>
              </a:ext>
            </a:extLst>
          </p:cNvPr>
          <p:cNvSpPr txBox="1"/>
          <p:nvPr/>
        </p:nvSpPr>
        <p:spPr>
          <a:xfrm>
            <a:off x="1837664" y="9144423"/>
            <a:ext cx="627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PLEASE CONTACT US FOR A SPECIFIC CONFIGURATION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2C6CAE-578F-63B1-4686-689CAD57D891}"/>
              </a:ext>
            </a:extLst>
          </p:cNvPr>
          <p:cNvSpPr txBox="1"/>
          <p:nvPr/>
        </p:nvSpPr>
        <p:spPr>
          <a:xfrm>
            <a:off x="7636057" y="9240436"/>
            <a:ext cx="344057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Specifications may be subject to change without </a:t>
            </a:r>
            <a:r>
              <a:rPr lang="en-GB" sz="80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notice 19/02/23 </a:t>
            </a: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V4.0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D3FB43-A00D-8878-7102-589B115CECAB}"/>
              </a:ext>
            </a:extLst>
          </p:cNvPr>
          <p:cNvGrpSpPr/>
          <p:nvPr/>
        </p:nvGrpSpPr>
        <p:grpSpPr>
          <a:xfrm>
            <a:off x="11252224" y="9118653"/>
            <a:ext cx="2364733" cy="270780"/>
            <a:chOff x="2207225" y="9394522"/>
            <a:chExt cx="2633346" cy="30153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34B9D8C-C504-46E0-5299-C426C0C9B58D}"/>
                </a:ext>
              </a:extLst>
            </p:cNvPr>
            <p:cNvGrpSpPr/>
            <p:nvPr/>
          </p:nvGrpSpPr>
          <p:grpSpPr>
            <a:xfrm>
              <a:off x="2207225" y="9394522"/>
              <a:ext cx="2633346" cy="301539"/>
              <a:chOff x="2513978" y="10168915"/>
              <a:chExt cx="2633346" cy="301539"/>
            </a:xfrm>
          </p:grpSpPr>
          <p:pic>
            <p:nvPicPr>
              <p:cNvPr id="31" name="Picture 3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CF33D26-A693-4250-2DDD-A9CF18751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1609" y="10185872"/>
                <a:ext cx="270413" cy="270413"/>
              </a:xfrm>
              <a:prstGeom prst="rect">
                <a:avLst/>
              </a:prstGeom>
            </p:spPr>
          </p:pic>
          <p:pic>
            <p:nvPicPr>
              <p:cNvPr id="32" name="Picture 31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EE0E54E2-DD82-43FA-F3A4-7BACA63DB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390" y="10189182"/>
                <a:ext cx="265916" cy="263792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E099BA-3B33-6500-FCA2-0A16FC1020C1}"/>
                  </a:ext>
                </a:extLst>
              </p:cNvPr>
              <p:cNvSpPr txBox="1"/>
              <p:nvPr/>
            </p:nvSpPr>
            <p:spPr>
              <a:xfrm>
                <a:off x="3853017" y="10168915"/>
                <a:ext cx="1294307" cy="28554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808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UK Manufacturer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C27A17-FE4B-C485-0014-4FCA704545C1}"/>
                  </a:ext>
                </a:extLst>
              </p:cNvPr>
              <p:cNvSpPr txBox="1"/>
              <p:nvPr/>
            </p:nvSpPr>
            <p:spPr>
              <a:xfrm>
                <a:off x="2900284" y="10306082"/>
                <a:ext cx="361324" cy="16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59" dirty="0">
                    <a:solidFill>
                      <a:srgbClr val="0F542C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RoHS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3CCE2D-1EFA-E516-7D18-EE1E2A009FE7}"/>
                  </a:ext>
                </a:extLst>
              </p:cNvPr>
              <p:cNvSpPr txBox="1"/>
              <p:nvPr/>
            </p:nvSpPr>
            <p:spPr>
              <a:xfrm>
                <a:off x="2513978" y="10306082"/>
                <a:ext cx="369870" cy="164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9" dirty="0">
                    <a:solidFill>
                      <a:srgbClr val="0F542C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REACH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80AB5F0-035B-8FB3-17B5-B11B673EE15B}"/>
                </a:ext>
              </a:extLst>
            </p:cNvPr>
            <p:cNvSpPr/>
            <p:nvPr/>
          </p:nvSpPr>
          <p:spPr>
            <a:xfrm>
              <a:off x="2250314" y="9420462"/>
              <a:ext cx="256767" cy="256767"/>
            </a:xfrm>
            <a:prstGeom prst="ellipse">
              <a:avLst/>
            </a:prstGeom>
            <a:noFill/>
            <a:ln>
              <a:solidFill>
                <a:srgbClr val="0F5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16" dirty="0">
                <a:solidFill>
                  <a:srgbClr val="0F542C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FDF242-BF39-FE9F-354F-DB3E45E33745}"/>
                </a:ext>
              </a:extLst>
            </p:cNvPr>
            <p:cNvSpPr/>
            <p:nvPr/>
          </p:nvSpPr>
          <p:spPr>
            <a:xfrm>
              <a:off x="2617295" y="9422207"/>
              <a:ext cx="262116" cy="262116"/>
            </a:xfrm>
            <a:prstGeom prst="ellipse">
              <a:avLst/>
            </a:prstGeom>
            <a:noFill/>
            <a:ln>
              <a:solidFill>
                <a:srgbClr val="0F5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16" dirty="0"/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C792C9A7-B68C-D8F6-9396-7090A0CE0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194" y="9453153"/>
              <a:ext cx="131811" cy="131811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132265D9-3C02-30EA-2B9B-F09BEE51C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21" y="9464369"/>
              <a:ext cx="131811" cy="131811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CEDBBBB-D28A-EFE0-D73D-B5A08D497335}"/>
              </a:ext>
            </a:extLst>
          </p:cNvPr>
          <p:cNvSpPr txBox="1"/>
          <p:nvPr/>
        </p:nvSpPr>
        <p:spPr>
          <a:xfrm>
            <a:off x="146356" y="9144423"/>
            <a:ext cx="2873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SILENTSENTINEL.COM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AF265B-A375-2618-DB0F-A688AB5D85F8}"/>
              </a:ext>
            </a:extLst>
          </p:cNvPr>
          <p:cNvSpPr txBox="1"/>
          <p:nvPr/>
        </p:nvSpPr>
        <p:spPr>
          <a:xfrm>
            <a:off x="6239289" y="8409153"/>
            <a:ext cx="209417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RAPID RELEASE MECHANISM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Allows quick changing 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of payloads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80102E-54CE-1F43-9C62-0AFDFE7EE624}"/>
              </a:ext>
            </a:extLst>
          </p:cNvPr>
          <p:cNvSpPr txBox="1"/>
          <p:nvPr/>
        </p:nvSpPr>
        <p:spPr>
          <a:xfrm>
            <a:off x="2174466" y="8409153"/>
            <a:ext cx="143713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HIGH ACCURACY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Designed for long range 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surveillance applications</a:t>
            </a:r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DFDDF0-CF46-B86B-23DC-E3A72149F670}"/>
              </a:ext>
            </a:extLst>
          </p:cNvPr>
          <p:cNvSpPr txBox="1"/>
          <p:nvPr/>
        </p:nvSpPr>
        <p:spPr>
          <a:xfrm>
            <a:off x="142996" y="8409153"/>
            <a:ext cx="175240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IP67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Ruggedised and well suited to maritime applications</a:t>
            </a:r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B9D43-AE9A-6FB0-99BA-CA3EBD6A95A8}"/>
              </a:ext>
            </a:extLst>
          </p:cNvPr>
          <p:cNvSpPr txBox="1"/>
          <p:nvPr/>
        </p:nvSpPr>
        <p:spPr>
          <a:xfrm>
            <a:off x="8292285" y="8409153"/>
            <a:ext cx="174346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NEXT GENERATION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Unrivalled intelligence and hardware control from NexOS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F8C1D52-6D9D-8CAE-3E68-7FAC97A57DCB}"/>
              </a:ext>
            </a:extLst>
          </p:cNvPr>
          <p:cNvSpPr/>
          <p:nvPr/>
        </p:nvSpPr>
        <p:spPr>
          <a:xfrm>
            <a:off x="8365077" y="7270431"/>
            <a:ext cx="1640474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F5FFCE-BDFE-363D-B3C1-4FC3F3DE4603}"/>
              </a:ext>
            </a:extLst>
          </p:cNvPr>
          <p:cNvSpPr/>
          <p:nvPr/>
        </p:nvSpPr>
        <p:spPr>
          <a:xfrm>
            <a:off x="6352224" y="7267247"/>
            <a:ext cx="1640474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519180-6050-4798-BF17-44946AA54505}"/>
              </a:ext>
            </a:extLst>
          </p:cNvPr>
          <p:cNvSpPr txBox="1"/>
          <p:nvPr/>
        </p:nvSpPr>
        <p:spPr>
          <a:xfrm>
            <a:off x="1727034" y="33992"/>
            <a:ext cx="59732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  <a:spcAft>
                <a:spcPts val="45"/>
              </a:spcAft>
            </a:pPr>
            <a:r>
              <a:rPr lang="en-GB" sz="4300" b="1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OSIRIS RANGER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A9AF382-E2F9-4058-B651-C5E07D39D6C2}"/>
              </a:ext>
            </a:extLst>
          </p:cNvPr>
          <p:cNvSpPr txBox="1"/>
          <p:nvPr/>
        </p:nvSpPr>
        <p:spPr>
          <a:xfrm>
            <a:off x="1710619" y="759555"/>
            <a:ext cx="5224164" cy="84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45"/>
              </a:spcBef>
              <a:spcAft>
                <a:spcPts val="45"/>
              </a:spcAft>
            </a:pPr>
            <a:r>
              <a:rPr lang="en-GB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HIGH PERFORMANCE PAN AND TILT UNIT</a:t>
            </a:r>
          </a:p>
          <a:p>
            <a:pPr>
              <a:lnSpc>
                <a:spcPts val="2000"/>
              </a:lnSpc>
              <a:spcBef>
                <a:spcPts val="45"/>
              </a:spcBef>
              <a:spcAft>
                <a:spcPts val="45"/>
              </a:spcAft>
            </a:pPr>
            <a:r>
              <a:rPr lang="en-GB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HD LOW LIGHT VISIBLE ZOOM LENS SENSORS</a:t>
            </a:r>
          </a:p>
          <a:p>
            <a:pPr>
              <a:lnSpc>
                <a:spcPts val="2000"/>
              </a:lnSpc>
              <a:spcBef>
                <a:spcPts val="45"/>
              </a:spcBef>
              <a:spcAft>
                <a:spcPts val="45"/>
              </a:spcAft>
            </a:pPr>
            <a:r>
              <a:rPr lang="en-GB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SD LWIR UNCOOLED THERMAL ZOOM LENS SENSORS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E21642-DFDA-4114-92F2-0CE8AE8C5152}"/>
              </a:ext>
            </a:extLst>
          </p:cNvPr>
          <p:cNvSpPr txBox="1"/>
          <p:nvPr/>
        </p:nvSpPr>
        <p:spPr>
          <a:xfrm>
            <a:off x="142209" y="1601447"/>
            <a:ext cx="10043662" cy="14533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The OSIRIS RANGER EVO2 is an accurate, multi sensor platform which utilises long range uncooled LWIR thermal sensors with a range of zoom lens options up to 25-225mm, alongside the latest low light HD visible sensors with zoom lens options up to 20-2400mm. </a:t>
            </a:r>
            <a:b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</a:br>
            <a: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The              EVO2 range employs the latest 12</a:t>
            </a:r>
            <a:r>
              <a:rPr lang="el-GR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μ</a:t>
            </a:r>
            <a: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m thermal sensor technology and has              intelligent capabilities as standard.</a:t>
            </a:r>
          </a:p>
          <a:p>
            <a:pPr algn="just">
              <a:lnSpc>
                <a:spcPct val="130000"/>
              </a:lnSpc>
            </a:pPr>
            <a:endParaRPr lang="en-GB" sz="600" dirty="0">
              <a:solidFill>
                <a:schemeClr val="bg2">
                  <a:lumMod val="2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Combining advanced motor control technology along with harmonic drive gears, all Osiris camera platforms are able to position our long-range sensors accurately and quickly. This is complimented with advanced                features* such as video tracking, target classification and dynamic bore-sighting.  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64" name="Picture 63" descr="A picture containing text&#10;&#10;Description automatically generated">
            <a:extLst>
              <a:ext uri="{FF2B5EF4-FFF2-40B4-BE49-F238E27FC236}">
                <a16:creationId xmlns:a16="http://schemas.microsoft.com/office/drawing/2014/main" id="{A61EC4A7-618C-4CA9-ADBD-FFF19B576E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18404" r="21442" b="12757"/>
          <a:stretch/>
        </p:blipFill>
        <p:spPr>
          <a:xfrm>
            <a:off x="5810971" y="212526"/>
            <a:ext cx="1313518" cy="108381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F0D6BDA-0E41-007B-2B0F-2129E777F6BE}"/>
              </a:ext>
            </a:extLst>
          </p:cNvPr>
          <p:cNvGrpSpPr/>
          <p:nvPr/>
        </p:nvGrpSpPr>
        <p:grpSpPr>
          <a:xfrm>
            <a:off x="160846" y="3193226"/>
            <a:ext cx="9779700" cy="3532899"/>
            <a:chOff x="136152" y="3407441"/>
            <a:chExt cx="6756786" cy="35328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5B4A97-426E-4C84-873F-2E64B1EFB09F}"/>
                </a:ext>
              </a:extLst>
            </p:cNvPr>
            <p:cNvGrpSpPr/>
            <p:nvPr/>
          </p:nvGrpSpPr>
          <p:grpSpPr>
            <a:xfrm>
              <a:off x="142210" y="3407441"/>
              <a:ext cx="6750728" cy="3204729"/>
              <a:chOff x="320059" y="5141663"/>
              <a:chExt cx="3355130" cy="2962837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0482CA4-046D-4706-975D-F6AD0D35E79C}"/>
                  </a:ext>
                </a:extLst>
              </p:cNvPr>
              <p:cNvSpPr txBox="1"/>
              <p:nvPr/>
            </p:nvSpPr>
            <p:spPr>
              <a:xfrm>
                <a:off x="320059" y="5141663"/>
                <a:ext cx="3355130" cy="284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bg2">
                        <a:lumMod val="25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KEY FEATURES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2CC6520-54AA-445C-82A2-5C47A7FA54B2}"/>
                  </a:ext>
                </a:extLst>
              </p:cNvPr>
              <p:cNvSpPr txBox="1"/>
              <p:nvPr/>
            </p:nvSpPr>
            <p:spPr>
              <a:xfrm>
                <a:off x="339686" y="5344881"/>
                <a:ext cx="3106468" cy="275961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Thermal camera detection ranges up to 6.98km (human) **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640x512 12</a:t>
                </a:r>
                <a:r>
                  <a:rPr lang="el-GR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μ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m thermal sensors with zoom lens options up to 225mm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HD visible sensors with zoom lens options up to 2400mm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</a:t>
                </a:r>
                <a:r>
                  <a:rPr lang="en-GB" sz="110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      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intelligence allows advanced image processing and motor control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</a:t>
                </a:r>
                <a:r>
                  <a:rPr lang="en-GB" sz="110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      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P</a:t>
                </a:r>
                <a:r>
                  <a:rPr lang="en-US" sz="1150" dirty="0" err="1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rocedure</a:t>
                </a: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Manager and Pelco Query Builder allow advanced configurations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Push, continuous and ROI autofocus, electronic image stabilisation and digital zoom (20x) as standard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360° Continuous rotation with pan and tilt speeds between 0.001° and 100° per second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High level of camera positioning accuracy: 0.0001° / 0.0017 </a:t>
                </a:r>
                <a:r>
                  <a:rPr lang="en-GB" sz="1150" dirty="0" err="1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mRad</a:t>
                </a:r>
                <a:endParaRPr lang="en-GB" sz="1150" dirty="0">
                  <a:solidFill>
                    <a:schemeClr val="bg2">
                      <a:lumMod val="25000"/>
                    </a:schemeClr>
                  </a:solidFill>
                  <a:latin typeface="DIN Pro Light" panose="020B0504020101010102" pitchFamily="34" charset="0"/>
                  <a:cs typeface="DIN Pro Light" panose="020B0504020101010102" pitchFamily="34" charset="0"/>
                </a:endParaRP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Unique cable managed, rapid release mechanism and bore sighting allows a quick installation in the field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System configuration and sensors can be chosen to suit the specific requirements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Ideally suited for single mast deployments such as mobile, border and maritime applications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0EA5CD-EDBA-4615-AD31-2CE81FDB12AF}"/>
                </a:ext>
              </a:extLst>
            </p:cNvPr>
            <p:cNvSpPr/>
            <p:nvPr/>
          </p:nvSpPr>
          <p:spPr>
            <a:xfrm>
              <a:off x="136152" y="6601786"/>
              <a:ext cx="64215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15848">
                <a:defRPr/>
              </a:pPr>
              <a:r>
                <a:rPr lang="en-GB" sz="800" dirty="0">
                  <a:solidFill>
                    <a:schemeClr val="bg2">
                      <a:lumMod val="25000"/>
                    </a:schemeClr>
                  </a:solidFill>
                  <a:latin typeface="DIN Pro Light" panose="020B0504020101010102" pitchFamily="34" charset="0"/>
                  <a:cs typeface="DIN Pro Light" panose="020B0504020101010102" pitchFamily="34" charset="0"/>
                </a:rPr>
                <a:t>* Requires the NexOS performance pack option.</a:t>
              </a:r>
            </a:p>
            <a:p>
              <a:pPr defTabSz="615848">
                <a:defRPr/>
              </a:pPr>
              <a:r>
                <a:rPr lang="en-GB" sz="800" dirty="0">
                  <a:solidFill>
                    <a:schemeClr val="bg2">
                      <a:lumMod val="25000"/>
                    </a:schemeClr>
                  </a:solidFill>
                  <a:latin typeface="DIN Pro Light" panose="020B0504020101010102" pitchFamily="34" charset="0"/>
                  <a:cs typeface="DIN Pro Light" panose="020B0504020101010102" pitchFamily="34" charset="0"/>
                </a:rPr>
                <a:t>** Johnsons Criteria,  (Human at 1.8m x 0.5m, Detection at 2 pixels, Recognition at 8 pixels and Identification at 13 pixels.  50% probability subject to environmental conditions). Based on the JPTX-EVO2-300-W.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7E5DF2-25AE-9E85-CF39-0D8E4E6EA86F}"/>
              </a:ext>
            </a:extLst>
          </p:cNvPr>
          <p:cNvSpPr txBox="1"/>
          <p:nvPr/>
        </p:nvSpPr>
        <p:spPr>
          <a:xfrm>
            <a:off x="7275339" y="83359"/>
            <a:ext cx="234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IN Pro Medium" panose="020B0604020101020102" pitchFamily="34" charset="0"/>
                <a:cs typeface="DIN Pro Medium" panose="020B0604020101020102" pitchFamily="34" charset="0"/>
              </a:rPr>
              <a:t>Powered by </a:t>
            </a:r>
          </a:p>
        </p:txBody>
      </p:sp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4019B2-999C-E842-BD67-5E327D37DA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95" y="606579"/>
            <a:ext cx="2728791" cy="70948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D7B8-1F65-64F8-3CF7-81EE7EB61E94}"/>
              </a:ext>
            </a:extLst>
          </p:cNvPr>
          <p:cNvGrpSpPr/>
          <p:nvPr/>
        </p:nvGrpSpPr>
        <p:grpSpPr>
          <a:xfrm>
            <a:off x="6346898" y="7271401"/>
            <a:ext cx="1652756" cy="1097938"/>
            <a:chOff x="4709360" y="7479751"/>
            <a:chExt cx="1346180" cy="887478"/>
          </a:xfrm>
        </p:grpSpPr>
        <p:pic>
          <p:nvPicPr>
            <p:cNvPr id="20" name="Picture 19" descr="A picture containing sky, outdoor, nature, dune&#10;&#10;Description automatically generated">
              <a:extLst>
                <a:ext uri="{FF2B5EF4-FFF2-40B4-BE49-F238E27FC236}">
                  <a16:creationId xmlns:a16="http://schemas.microsoft.com/office/drawing/2014/main" id="{E5ED3AA3-FC16-90D7-3F36-E016A8B51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9360" y="7479751"/>
              <a:ext cx="1346180" cy="887478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7E11704-38D2-A4B1-A6B1-C76126028F58}"/>
                </a:ext>
              </a:extLst>
            </p:cNvPr>
            <p:cNvCxnSpPr>
              <a:cxnSpLocks/>
            </p:cNvCxnSpPr>
            <p:nvPr/>
          </p:nvCxnSpPr>
          <p:spPr>
            <a:xfrm>
              <a:off x="5474027" y="7933981"/>
              <a:ext cx="224805" cy="0"/>
            </a:xfrm>
            <a:prstGeom prst="straightConnector1">
              <a:avLst/>
            </a:prstGeom>
            <a:ln>
              <a:solidFill>
                <a:srgbClr val="14542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A picture containing white&#10;&#10;Description automatically generated">
              <a:extLst>
                <a:ext uri="{FF2B5EF4-FFF2-40B4-BE49-F238E27FC236}">
                  <a16:creationId xmlns:a16="http://schemas.microsoft.com/office/drawing/2014/main" id="{719408DE-0D66-599E-C79B-D7475EB42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47153">
              <a:off x="4726462" y="7605414"/>
              <a:ext cx="744636" cy="522977"/>
            </a:xfrm>
            <a:prstGeom prst="rect">
              <a:avLst/>
            </a:prstGeom>
          </p:spPr>
        </p:pic>
      </p:grpSp>
      <p:pic>
        <p:nvPicPr>
          <p:cNvPr id="55" name="Picture 54" descr="A picture containing outdoor, sky, water&#10;&#10;Description automatically generated">
            <a:extLst>
              <a:ext uri="{FF2B5EF4-FFF2-40B4-BE49-F238E27FC236}">
                <a16:creationId xmlns:a16="http://schemas.microsoft.com/office/drawing/2014/main" id="{2108883E-1713-52C3-4223-AD6217922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r="510"/>
          <a:stretch/>
        </p:blipFill>
        <p:spPr>
          <a:xfrm>
            <a:off x="2274075" y="7265309"/>
            <a:ext cx="1638965" cy="1093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4DA0E8-673B-BB56-E7C5-DE21899D362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162" t="276" r="10432" b="-461"/>
          <a:stretch/>
        </p:blipFill>
        <p:spPr>
          <a:xfrm>
            <a:off x="8391627" y="7270431"/>
            <a:ext cx="1611058" cy="1100795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B8804E-680C-CB80-BA38-BC34C8AE00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7" y="2238910"/>
            <a:ext cx="472898" cy="122953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7E3AC4-65C9-604D-7FB7-47DC5782F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97" y="2242848"/>
            <a:ext cx="472898" cy="12295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52A3D2-B799-CD56-EA14-8784B9DBB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61" y="2847207"/>
            <a:ext cx="472898" cy="122953"/>
          </a:xfrm>
          <a:prstGeom prst="rect">
            <a:avLst/>
          </a:prstGeom>
        </p:spPr>
      </p:pic>
      <p:pic>
        <p:nvPicPr>
          <p:cNvPr id="47" name="Picture 4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033C6E-60F4-A98C-6AD9-B48D8185D4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" y="4609557"/>
            <a:ext cx="406098" cy="105584"/>
          </a:xfrm>
          <a:prstGeom prst="rect">
            <a:avLst/>
          </a:prstGeom>
        </p:spPr>
      </p:pic>
      <p:pic>
        <p:nvPicPr>
          <p:cNvPr id="49" name="Picture 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DBD112-10E2-5D6C-29F2-6067194B98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" y="4348504"/>
            <a:ext cx="406098" cy="105584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58428CC-1806-F202-5FD3-F86B116B9DC1}"/>
              </a:ext>
            </a:extLst>
          </p:cNvPr>
          <p:cNvSpPr txBox="1"/>
          <p:nvPr/>
        </p:nvSpPr>
        <p:spPr>
          <a:xfrm>
            <a:off x="4211852" y="8409153"/>
            <a:ext cx="174836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MODULAR DESIGN</a:t>
            </a:r>
            <a:endParaRPr lang="en-GB" sz="1100" dirty="0">
              <a:solidFill>
                <a:srgbClr val="4B7C5E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Enables cost effective, accurate long range surveillance </a:t>
            </a:r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45A914-AC20-8F9A-AD55-A325AEF485EA}"/>
              </a:ext>
            </a:extLst>
          </p:cNvPr>
          <p:cNvSpPr/>
          <p:nvPr/>
        </p:nvSpPr>
        <p:spPr>
          <a:xfrm>
            <a:off x="4313514" y="7265562"/>
            <a:ext cx="1640474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2E7BF-1096-0FB1-DA5B-7B04E2D523CC}"/>
              </a:ext>
            </a:extLst>
          </p:cNvPr>
          <p:cNvSpPr txBox="1"/>
          <p:nvPr/>
        </p:nvSpPr>
        <p:spPr>
          <a:xfrm>
            <a:off x="7539197" y="5230462"/>
            <a:ext cx="26510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</a:rPr>
              <a:t>Above: Typical Osiris Ranger (models will vary)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948B11B-2585-CBC0-6DF4-0921BEC6177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71495"/>
          <a:stretch/>
        </p:blipFill>
        <p:spPr>
          <a:xfrm>
            <a:off x="226294" y="218692"/>
            <a:ext cx="1472997" cy="1273727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9F72DB24-73B3-2BBA-0296-25F2E948A0C6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829" y="8791210"/>
            <a:ext cx="3283995" cy="587681"/>
          </a:xfrm>
          <a:prstGeom prst="rect">
            <a:avLst/>
          </a:prstGeom>
        </p:spPr>
      </p:pic>
      <p:pic>
        <p:nvPicPr>
          <p:cNvPr id="48" name="Picture 47" descr="A picture containing camera, projector&#10;&#10;Description automatically generated">
            <a:extLst>
              <a:ext uri="{FF2B5EF4-FFF2-40B4-BE49-F238E27FC236}">
                <a16:creationId xmlns:a16="http://schemas.microsoft.com/office/drawing/2014/main" id="{185C6418-B018-73DB-EA86-EEC42AC8D65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alphaModFix amt="11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24" r="-501"/>
          <a:stretch/>
        </p:blipFill>
        <p:spPr>
          <a:xfrm>
            <a:off x="-625281" y="1658808"/>
            <a:ext cx="14341281" cy="5747244"/>
          </a:xfrm>
          <a:prstGeom prst="rect">
            <a:avLst/>
          </a:prstGeom>
        </p:spPr>
      </p:pic>
      <p:pic>
        <p:nvPicPr>
          <p:cNvPr id="45" name="Picture 44" descr="A picture containing camera, projector&#10;&#10;Description automatically generated">
            <a:extLst>
              <a:ext uri="{FF2B5EF4-FFF2-40B4-BE49-F238E27FC236}">
                <a16:creationId xmlns:a16="http://schemas.microsoft.com/office/drawing/2014/main" id="{C6E8AE21-9B59-4710-8C48-C1A1846D18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47" y="3185351"/>
            <a:ext cx="5031578" cy="2041051"/>
          </a:xfrm>
          <a:prstGeom prst="rect">
            <a:avLst/>
          </a:prstGeom>
          <a:effectLst>
            <a:outerShdw blurRad="190500" dist="38100" sx="99000" sy="99000" algn="l" rotWithShape="0">
              <a:schemeClr val="bg1">
                <a:lumMod val="75000"/>
                <a:alpha val="63000"/>
              </a:schemeClr>
            </a:outerShdw>
          </a:effectLst>
        </p:spPr>
      </p:pic>
      <p:pic>
        <p:nvPicPr>
          <p:cNvPr id="50" name="Picture 49" descr="A picture containing hydrant, white, kitchenware&#10;&#10;Description automatically generated">
            <a:extLst>
              <a:ext uri="{FF2B5EF4-FFF2-40B4-BE49-F238E27FC236}">
                <a16:creationId xmlns:a16="http://schemas.microsoft.com/office/drawing/2014/main" id="{322B03DE-73E9-C929-FD3A-1DD57184F2C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0654" y="7444644"/>
            <a:ext cx="412044" cy="899720"/>
          </a:xfrm>
          <a:prstGeom prst="rect">
            <a:avLst/>
          </a:prstGeom>
        </p:spPr>
      </p:pic>
      <p:pic>
        <p:nvPicPr>
          <p:cNvPr id="51" name="Picture 50" descr="A picture containing sky, grass, outdoor, green&#10;&#10;Description automatically generated">
            <a:extLst>
              <a:ext uri="{FF2B5EF4-FFF2-40B4-BE49-F238E27FC236}">
                <a16:creationId xmlns:a16="http://schemas.microsoft.com/office/drawing/2014/main" id="{754EA6F2-7866-510D-B554-1E4096B76E7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648" y="7265309"/>
            <a:ext cx="1652002" cy="1095484"/>
          </a:xfrm>
          <a:prstGeom prst="rect">
            <a:avLst/>
          </a:prstGeom>
        </p:spPr>
      </p:pic>
      <p:pic>
        <p:nvPicPr>
          <p:cNvPr id="56" name="Picture 55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A39E706A-DCE2-8224-9821-787F2507E6A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80" y="7263380"/>
            <a:ext cx="1636322" cy="109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5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29233CBBD8946B53B4B856945CE83" ma:contentTypeVersion="10" ma:contentTypeDescription="Create a new document." ma:contentTypeScope="" ma:versionID="058a6eb18b93d19a350c93c891cb8ac5">
  <xsd:schema xmlns:xsd="http://www.w3.org/2001/XMLSchema" xmlns:xs="http://www.w3.org/2001/XMLSchema" xmlns:p="http://schemas.microsoft.com/office/2006/metadata/properties" xmlns:ns2="d1355cf1-0897-40cd-bc0e-394f23c9312f" xmlns:ns3="01058dc8-4bf6-4b6b-8fee-e1aa603c94c0" targetNamespace="http://schemas.microsoft.com/office/2006/metadata/properties" ma:root="true" ma:fieldsID="a0ac8e5f063613733223711b82b9f353" ns2:_="" ns3:_="">
    <xsd:import namespace="d1355cf1-0897-40cd-bc0e-394f23c9312f"/>
    <xsd:import namespace="01058dc8-4bf6-4b6b-8fee-e1aa603c94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55cf1-0897-40cd-bc0e-394f23c931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58dc8-4bf6-4b6b-8fee-e1aa603c9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C86AD-A4D1-42FD-91B7-EECD4FDD0F30}">
  <ds:schemaRefs>
    <ds:schemaRef ds:uri="d1355cf1-0897-40cd-bc0e-394f23c9312f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1058dc8-4bf6-4b6b-8fee-e1aa603c94c0"/>
  </ds:schemaRefs>
</ds:datastoreItem>
</file>

<file path=customXml/itemProps2.xml><?xml version="1.0" encoding="utf-8"?>
<ds:datastoreItem xmlns:ds="http://schemas.openxmlformats.org/officeDocument/2006/customXml" ds:itemID="{53CBFEF6-1B89-473D-878A-1AF520014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355cf1-0897-40cd-bc0e-394f23c9312f"/>
    <ds:schemaRef ds:uri="01058dc8-4bf6-4b6b-8fee-e1aa603c9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F8979-384A-4F48-B641-931591CDE4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1379</Words>
  <Application>Microsoft Office PowerPoint</Application>
  <PresentationFormat>Custom</PresentationFormat>
  <Paragraphs>187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DIN Pro Bold</vt:lpstr>
      <vt:lpstr>DIN Pro Light</vt:lpstr>
      <vt:lpstr>DIN Pro Medium</vt:lpstr>
      <vt:lpstr>DIN Pro Regular</vt:lpstr>
      <vt:lpstr>Wingdings</vt:lpstr>
      <vt:lpstr>Office Theme</vt:lpstr>
      <vt:lpstr>PowerPoint Presentation</vt:lpstr>
    </vt:vector>
  </TitlesOfParts>
  <Company>Silent Sentinel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Osiris Ranger EVO2 NexOS Datasheet</dc:title>
  <dc:creator>Silent Sentinel Ltd.</dc:creator>
  <cp:lastModifiedBy>Rob Drewery</cp:lastModifiedBy>
  <cp:revision>436</cp:revision>
  <cp:lastPrinted>2020-04-14T13:44:04Z</cp:lastPrinted>
  <dcterms:created xsi:type="dcterms:W3CDTF">2018-12-11T09:40:55Z</dcterms:created>
  <dcterms:modified xsi:type="dcterms:W3CDTF">2023-02-19T17:17:26Z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0x01010000929233CBBD8946B53B4B856945CE83</vt:lpwstr>
  </property>
</Properties>
</file>